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78" r:id="rId13"/>
    <p:sldId id="267" r:id="rId14"/>
    <p:sldId id="268" r:id="rId15"/>
    <p:sldId id="270" r:id="rId16"/>
    <p:sldId id="269" r:id="rId17"/>
    <p:sldId id="271" r:id="rId18"/>
    <p:sldId id="272" r:id="rId19"/>
    <p:sldId id="273" r:id="rId20"/>
    <p:sldId id="275" r:id="rId21"/>
    <p:sldId id="274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3"/>
    <p:restoredTop sz="93658"/>
  </p:normalViewPr>
  <p:slideViewPr>
    <p:cSldViewPr snapToGrid="0" snapToObjects="1">
      <p:cViewPr varScale="1">
        <p:scale>
          <a:sx n="82" d="100"/>
          <a:sy n="82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259388A-D767-5945-A343-4699B1B448C6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59A9F01-7CF6-0642-B2A3-8679E5732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CS-104 Final 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4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err="1" smtClean="0"/>
              <a:t>somevalue</a:t>
            </a:r>
            <a:r>
              <a:rPr lang="en-US" dirty="0" smtClean="0"/>
              <a:t>&gt; == &lt;</a:t>
            </a:r>
            <a:r>
              <a:rPr lang="en-US" dirty="0" err="1" smtClean="0"/>
              <a:t>somevalue</a:t>
            </a:r>
            <a:r>
              <a:rPr lang="en-US" dirty="0" smtClean="0"/>
              <a:t>&gt;   or !=, &lt;, &gt;, &lt;=, &gt;=.</a:t>
            </a:r>
          </a:p>
          <a:p>
            <a:r>
              <a:rPr lang="en-US" dirty="0" smtClean="0"/>
              <a:t>results in a True or False value</a:t>
            </a:r>
          </a:p>
          <a:p>
            <a:r>
              <a:rPr lang="en-US" dirty="0" smtClean="0"/>
              <a:t>can combine with logical operators:    </a:t>
            </a:r>
            <a:r>
              <a:rPr lang="en-US" b="1" dirty="0" smtClean="0"/>
              <a:t>and</a:t>
            </a:r>
            <a:r>
              <a:rPr lang="en-US" dirty="0" smtClean="0"/>
              <a:t>, </a:t>
            </a:r>
            <a:r>
              <a:rPr lang="en-US" b="1" dirty="0" smtClean="0"/>
              <a:t>or</a:t>
            </a:r>
            <a:r>
              <a:rPr lang="en-US" dirty="0" smtClean="0"/>
              <a:t>, </a:t>
            </a:r>
            <a:r>
              <a:rPr lang="en-US" b="1" dirty="0" smtClean="0"/>
              <a:t>not</a:t>
            </a:r>
          </a:p>
          <a:p>
            <a:r>
              <a:rPr lang="en-US" dirty="0" smtClean="0"/>
              <a:t>similar to </a:t>
            </a:r>
            <a:r>
              <a:rPr lang="en-US" b="1" dirty="0" smtClean="0"/>
              <a:t>and</a:t>
            </a:r>
            <a:r>
              <a:rPr lang="en-US" dirty="0" smtClean="0"/>
              <a:t>, </a:t>
            </a:r>
            <a:r>
              <a:rPr lang="en-US" b="1" dirty="0" smtClean="0"/>
              <a:t>or</a:t>
            </a:r>
            <a:r>
              <a:rPr lang="en-US" dirty="0" smtClean="0"/>
              <a:t>, and </a:t>
            </a:r>
            <a:r>
              <a:rPr lang="en-US" b="1" dirty="0" smtClean="0"/>
              <a:t>not</a:t>
            </a:r>
            <a:r>
              <a:rPr lang="en-US" dirty="0" smtClean="0"/>
              <a:t> gates in ENGR.</a:t>
            </a:r>
          </a:p>
          <a:p>
            <a:r>
              <a:rPr lang="en-US" dirty="0" smtClean="0"/>
              <a:t>have to have a true-blue </a:t>
            </a:r>
            <a:r>
              <a:rPr lang="en-US" dirty="0" err="1" smtClean="0"/>
              <a:t>boolean</a:t>
            </a:r>
            <a:r>
              <a:rPr lang="en-US" dirty="0" smtClean="0"/>
              <a:t> expression on each side of </a:t>
            </a:r>
            <a:r>
              <a:rPr lang="en-US" b="1" dirty="0" smtClean="0"/>
              <a:t>and</a:t>
            </a:r>
            <a:r>
              <a:rPr lang="en-US" dirty="0" smtClean="0"/>
              <a:t> or </a:t>
            </a:r>
            <a:r>
              <a:rPr lang="en-US" b="1" dirty="0" smtClean="0"/>
              <a:t>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x &lt; y and x &gt; z</a:t>
            </a:r>
          </a:p>
          <a:p>
            <a:pPr lvl="1"/>
            <a:r>
              <a:rPr lang="en-US" dirty="0" smtClean="0"/>
              <a:t>Can’t do x &lt; y and &gt; z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97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while </a:t>
            </a:r>
            <a:r>
              <a:rPr lang="en-US" dirty="0" err="1" smtClean="0"/>
              <a:t>booleanExpression</a:t>
            </a:r>
            <a:r>
              <a:rPr lang="en-US" dirty="0" smtClean="0"/>
              <a:t> 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statements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Loops as long as </a:t>
            </a:r>
            <a:r>
              <a:rPr lang="en-US" dirty="0" err="1" smtClean="0"/>
              <a:t>booleanExpression</a:t>
            </a:r>
            <a:r>
              <a:rPr lang="en-US" dirty="0" smtClean="0"/>
              <a:t> is True – an indeterminate number of times.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If in the loop you do not change some variable being used in the expression, the while loop </a:t>
            </a:r>
            <a:r>
              <a:rPr lang="en-US" dirty="0" smtClean="0"/>
              <a:t>will </a:t>
            </a:r>
            <a:r>
              <a:rPr lang="en-US" dirty="0" smtClean="0"/>
              <a:t>loop infinitely.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32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and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used inside of a loop – for loop or while loop – and almost only ever useful inside of a if statement (or else/</a:t>
            </a:r>
            <a:r>
              <a:rPr lang="en-US" dirty="0" err="1" smtClean="0"/>
              <a:t>elif</a:t>
            </a:r>
            <a:r>
              <a:rPr lang="en-US" dirty="0" smtClean="0"/>
              <a:t>) in a loop.</a:t>
            </a:r>
          </a:p>
          <a:p>
            <a:r>
              <a:rPr lang="en-US" dirty="0" smtClean="0"/>
              <a:t>break transfers control to the statement after the loop: the loop is “broken out of” and the code continues executing after the loop.</a:t>
            </a:r>
          </a:p>
          <a:p>
            <a:r>
              <a:rPr lang="en-US" dirty="0" smtClean="0"/>
              <a:t>continue transfer control back up to the top of the loop: to the next iteration of the loop.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35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</a:t>
            </a:r>
            <a:r>
              <a:rPr lang="en-US" dirty="0" err="1" smtClean="0"/>
              <a:t>booleanExpression</a:t>
            </a:r>
            <a:r>
              <a:rPr lang="en-US" dirty="0" smtClean="0"/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statements                      # one-way decision: do this or do nothing.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</a:t>
            </a:r>
            <a:r>
              <a:rPr lang="en-US" dirty="0" err="1" smtClean="0"/>
              <a:t>booleanExpression</a:t>
            </a:r>
            <a:r>
              <a:rPr lang="en-US" dirty="0" smtClean="0"/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statements                      # two-way decision: do this or do the other.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else: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statements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</a:t>
            </a:r>
            <a:r>
              <a:rPr lang="en-US" dirty="0" err="1" smtClean="0"/>
              <a:t>booleanExpression</a:t>
            </a:r>
            <a:r>
              <a:rPr lang="en-US" dirty="0" smtClean="0"/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statements                      # n-way decision: do one of the things that is true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elif</a:t>
            </a:r>
            <a:r>
              <a:rPr lang="en-US" dirty="0" smtClean="0"/>
              <a:t> </a:t>
            </a:r>
            <a:r>
              <a:rPr lang="en-US" dirty="0" err="1" smtClean="0"/>
              <a:t>booleanExpression</a:t>
            </a:r>
            <a:r>
              <a:rPr lang="en-US" dirty="0" smtClean="0"/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statements</a:t>
            </a:r>
            <a:br>
              <a:rPr lang="en-US" dirty="0" smtClean="0"/>
            </a:br>
            <a:r>
              <a:rPr lang="is-IS" dirty="0" smtClean="0"/>
              <a:t>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dirty="0" smtClean="0"/>
              <a:t>else:   # optional</a:t>
            </a:r>
            <a:br>
              <a:rPr lang="is-IS" dirty="0" smtClean="0"/>
            </a:br>
            <a:r>
              <a:rPr lang="is-IS" dirty="0" smtClean="0"/>
              <a:t>   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8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anyoneWannaPlay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= [ 10, “s”, “n”, “e”, 1 ]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Hold multiple items of any types in order.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Can be indexed, starting at 0, and going to n-1, or using negatives.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anyoneWannaPlay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[2]</a:t>
            </a:r>
            <a:r>
              <a:rPr lang="en-US" dirty="0" smtClean="0"/>
              <a:t>   is ”n”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Is mutable: can be changed after creation: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anyoneWannaPlay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[-1] = 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Methods on it: append(), sort(), remove(), pop(), insert(), etc.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All methods above return None, except pop, which returns the item that was removed.</a:t>
            </a:r>
          </a:p>
        </p:txBody>
      </p:sp>
    </p:spTree>
    <p:extLst>
      <p:ext uri="{BB962C8B-B14F-4D97-AF65-F5344CB8AC3E}">
        <p14:creationId xmlns:p14="http://schemas.microsoft.com/office/powerpoint/2010/main" val="1118235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search if an item is in the list with </a:t>
            </a:r>
            <a:r>
              <a:rPr lang="en-US" b="1" dirty="0" smtClean="0"/>
              <a:t>in</a:t>
            </a:r>
            <a:r>
              <a:rPr lang="en-US" dirty="0" smtClean="0"/>
              <a:t>:  </a:t>
            </a:r>
            <a:br>
              <a:rPr lang="en-US" dirty="0" smtClean="0"/>
            </a:b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if 17 in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listofNums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:  </a:t>
            </a:r>
          </a:p>
          <a:p>
            <a:r>
              <a:rPr lang="en-US" dirty="0" smtClean="0"/>
              <a:t>Can do slicing on it to get a new list from the list:</a:t>
            </a:r>
            <a:br>
              <a:rPr lang="en-US" dirty="0" smtClean="0"/>
            </a:b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anyoneWannaPlay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= [ 10, “s”, “n”, “e”, 1 ]</a:t>
            </a:r>
            <a:br>
              <a:rPr lang="en-US" sz="2400" dirty="0" smtClean="0">
                <a:latin typeface="Courier" charset="0"/>
                <a:ea typeface="Courier" charset="0"/>
                <a:cs typeface="Courier" charset="0"/>
              </a:rPr>
            </a:b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print(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anyoneWannaPlay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[0:2] +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anyoneWannaPlay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[3:])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446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a list, but immutable: cannot change after creation.</a:t>
            </a:r>
          </a:p>
          <a:p>
            <a:r>
              <a:rPr lang="en-US" dirty="0" smtClean="0"/>
              <a:t>Not used often, but can be useful for representing x, y coordinates, r, g, b colors, etc.</a:t>
            </a:r>
          </a:p>
          <a:p>
            <a:r>
              <a:rPr lang="en-US" dirty="0" smtClean="0"/>
              <a:t>Create with </a:t>
            </a:r>
            <a:r>
              <a:rPr lang="en-US" dirty="0" err="1" smtClean="0"/>
              <a:t>parens</a:t>
            </a:r>
            <a:r>
              <a:rPr lang="en-US" dirty="0" smtClean="0"/>
              <a:t> and , :   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color = (127, 33, 33)</a:t>
            </a:r>
          </a:p>
          <a:p>
            <a:r>
              <a:rPr lang="en-US" dirty="0" smtClean="0">
                <a:ea typeface="Courier" charset="0"/>
                <a:cs typeface="Courier" charset="0"/>
              </a:rPr>
              <a:t>Can break a tuple apart with multiple assignment:</a:t>
            </a:r>
          </a:p>
          <a:p>
            <a:r>
              <a:rPr lang="en-US" dirty="0" smtClean="0">
                <a:ea typeface="Courier" charset="0"/>
                <a:cs typeface="Courier" charset="0"/>
              </a:rPr>
              <a:t>red, green, blue = color    # red is 127, green 33, blue 33.</a:t>
            </a:r>
          </a:p>
          <a:p>
            <a:endParaRPr lang="en-US" dirty="0"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27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Like a list, but contains only single characters.</a:t>
            </a:r>
          </a:p>
          <a:p>
            <a:r>
              <a:rPr lang="en-US" dirty="0" smtClean="0"/>
              <a:t>Create with single, double, triple-single, or triple-double quotes.</a:t>
            </a:r>
          </a:p>
          <a:p>
            <a:r>
              <a:rPr lang="en-US" dirty="0" smtClean="0"/>
              <a:t>name = ”Jared”   (or   ‘Jared’    or   ‘’’Jared’’’   or “””Jared”””)</a:t>
            </a:r>
          </a:p>
          <a:p>
            <a:r>
              <a:rPr lang="en-US" dirty="0" smtClean="0"/>
              <a:t>Can be indexed (from 0 to n-1) to get a single character or can be sliced:   nickname = name[0:2]</a:t>
            </a:r>
          </a:p>
          <a:p>
            <a:r>
              <a:rPr lang="en-US" dirty="0" smtClean="0"/>
              <a:t>Immutable: every method that seems to modify it actually creates a new string: capitalize(), upper(), lower(), etc.</a:t>
            </a:r>
          </a:p>
          <a:p>
            <a:r>
              <a:rPr lang="en-US" dirty="0" smtClean="0"/>
              <a:t>Can search with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concatenate with other strings:   print(name + “ Jones”)</a:t>
            </a:r>
          </a:p>
        </p:txBody>
      </p:sp>
    </p:spTree>
    <p:extLst>
      <p:ext uri="{BB962C8B-B14F-4D97-AF65-F5344CB8AC3E}">
        <p14:creationId xmlns:p14="http://schemas.microsoft.com/office/powerpoint/2010/main" val="2126321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class definition defines a new type.</a:t>
            </a:r>
          </a:p>
          <a:p>
            <a:pPr lvl="1"/>
            <a:r>
              <a:rPr lang="en-US" dirty="0" smtClean="0"/>
              <a:t>Contains the functionality (methods) that can be done on an instance of the class.</a:t>
            </a:r>
          </a:p>
          <a:p>
            <a:pPr lvl="1"/>
            <a:r>
              <a:rPr lang="en-US" dirty="0" smtClean="0"/>
              <a:t>Contains the data the objects contains.</a:t>
            </a:r>
          </a:p>
          <a:p>
            <a:pPr marL="0" indent="0">
              <a:buNone/>
            </a:pP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class Student: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def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init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__(self, name, id):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   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self._name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= name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   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self._id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= id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mary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= Student(“Mary”, 123456789)</a:t>
            </a:r>
          </a:p>
          <a:p>
            <a:pPr marL="0" indent="0">
              <a:buNone/>
            </a:pPr>
            <a:endParaRPr lang="en-US" sz="2400" dirty="0" smtClean="0">
              <a:latin typeface="Courier" charset="0"/>
              <a:ea typeface="Courier" charset="0"/>
              <a:cs typeface="Courier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8479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getters, setters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Typically created for each instance variable: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def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get_name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(self):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return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self._name</a:t>
            </a:r>
            <a:endParaRPr lang="en-US" sz="2400" dirty="0" smtClean="0">
              <a:latin typeface="Courier" charset="0"/>
              <a:ea typeface="Courier" charset="0"/>
              <a:cs typeface="Courier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def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set_name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(self,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new_name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self._name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new_name</a:t>
            </a:r>
            <a:endParaRPr lang="en-US" sz="2400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Similarly for </a:t>
            </a:r>
            <a:r>
              <a:rPr lang="en-US" dirty="0" err="1" smtClean="0"/>
              <a:t>self._id</a:t>
            </a:r>
            <a:endParaRPr lang="en-US" dirty="0" smtClean="0"/>
          </a:p>
          <a:p>
            <a:r>
              <a:rPr lang="en-US" dirty="0" smtClean="0"/>
              <a:t>A.k.a. </a:t>
            </a:r>
            <a:r>
              <a:rPr lang="en-US" b="1" dirty="0" smtClean="0"/>
              <a:t>accessors and mutators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4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choice – 55 questions.</a:t>
            </a:r>
          </a:p>
          <a:p>
            <a:r>
              <a:rPr lang="en-US" dirty="0" smtClean="0"/>
              <a:t>Lots of “Is there a syntax error in the following code?” questions.</a:t>
            </a:r>
          </a:p>
          <a:p>
            <a:r>
              <a:rPr lang="en-US" dirty="0" smtClean="0"/>
              <a:t>Covers everything from 1</a:t>
            </a:r>
            <a:r>
              <a:rPr lang="en-US" baseline="30000" dirty="0" smtClean="0"/>
              <a:t>st</a:t>
            </a:r>
            <a:r>
              <a:rPr lang="en-US" dirty="0" smtClean="0"/>
              <a:t> day to last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720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object refers to itself as </a:t>
            </a:r>
            <a:r>
              <a:rPr lang="en-US" b="1" dirty="0" smtClean="0"/>
              <a:t>self</a:t>
            </a:r>
            <a:r>
              <a:rPr lang="en-US" dirty="0" smtClean="0"/>
              <a:t> in code in the class definition.</a:t>
            </a:r>
          </a:p>
          <a:p>
            <a:r>
              <a:rPr lang="en-US" dirty="0" smtClean="0"/>
              <a:t>The object has another name in code </a:t>
            </a:r>
            <a:r>
              <a:rPr lang="en-US" i="1" dirty="0" smtClean="0"/>
              <a:t>outside</a:t>
            </a:r>
            <a:r>
              <a:rPr lang="en-US" b="1" i="1" dirty="0" smtClean="0"/>
              <a:t> </a:t>
            </a:r>
            <a:r>
              <a:rPr lang="en-US" dirty="0" smtClean="0"/>
              <a:t>of the class definition.</a:t>
            </a:r>
          </a:p>
          <a:p>
            <a:r>
              <a:rPr lang="en-US" dirty="0" smtClean="0"/>
              <a:t>joe = Student(“Joe Jones”, 234567890)</a:t>
            </a:r>
          </a:p>
          <a:p>
            <a:r>
              <a:rPr lang="en-US" dirty="0" err="1" smtClean="0"/>
              <a:t>joe.set_name</a:t>
            </a:r>
            <a:r>
              <a:rPr lang="en-US" dirty="0" smtClean="0"/>
              <a:t>(“Joseph Jones”)</a:t>
            </a:r>
          </a:p>
          <a:p>
            <a:pPr lvl="1"/>
            <a:r>
              <a:rPr lang="en-US" dirty="0" err="1" smtClean="0"/>
              <a:t>set_name</a:t>
            </a:r>
            <a:r>
              <a:rPr lang="en-US" dirty="0" smtClean="0"/>
              <a:t>()  code refers to the object as </a:t>
            </a:r>
            <a:r>
              <a:rPr lang="en-US" b="1" dirty="0" smtClean="0"/>
              <a:t>self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9385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built-in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class can define __</a:t>
            </a:r>
            <a:r>
              <a:rPr lang="en-US" dirty="0" err="1" smtClean="0"/>
              <a:t>str</a:t>
            </a:r>
            <a:r>
              <a:rPr lang="en-US" dirty="0" smtClean="0"/>
              <a:t>__ so that when an object is “string-</a:t>
            </a:r>
            <a:r>
              <a:rPr lang="en-US" dirty="0" err="1" smtClean="0"/>
              <a:t>ified</a:t>
            </a:r>
            <a:r>
              <a:rPr lang="en-US" dirty="0" smtClean="0"/>
              <a:t>”, this method is called.</a:t>
            </a:r>
          </a:p>
          <a:p>
            <a:pPr lvl="1"/>
            <a:r>
              <a:rPr lang="en-US" dirty="0" smtClean="0"/>
              <a:t>print() calls </a:t>
            </a:r>
            <a:r>
              <a:rPr lang="en-US" dirty="0" err="1" smtClean="0"/>
              <a:t>str</a:t>
            </a:r>
            <a:r>
              <a:rPr lang="en-US" dirty="0" smtClean="0"/>
              <a:t>(</a:t>
            </a:r>
            <a:r>
              <a:rPr lang="en-US" dirty="0" err="1" smtClean="0"/>
              <a:t>val</a:t>
            </a:r>
            <a:r>
              <a:rPr lang="en-US" dirty="0" smtClean="0"/>
              <a:t>) for each value it needs to print.</a:t>
            </a:r>
          </a:p>
          <a:p>
            <a:r>
              <a:rPr lang="en-US" dirty="0" smtClean="0"/>
              <a:t>__</a:t>
            </a:r>
            <a:r>
              <a:rPr lang="en-US" dirty="0" err="1" smtClean="0"/>
              <a:t>str</a:t>
            </a:r>
            <a:r>
              <a:rPr lang="en-US" dirty="0" smtClean="0"/>
              <a:t>__ must </a:t>
            </a:r>
            <a:r>
              <a:rPr lang="en-US" b="1" dirty="0" smtClean="0"/>
              <a:t>return</a:t>
            </a:r>
            <a:r>
              <a:rPr lang="en-US" dirty="0" smtClean="0"/>
              <a:t> a string representation of the object.</a:t>
            </a:r>
          </a:p>
          <a:p>
            <a:endParaRPr lang="en-US" dirty="0"/>
          </a:p>
          <a:p>
            <a:r>
              <a:rPr lang="en-US" dirty="0" smtClean="0"/>
              <a:t>You can implement __add__() if you want to allow the user to add two objects of your class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8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parameters with default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Often a constructor is defined such that you can provide no values and get default values used, or you can provide initial values:</a:t>
            </a:r>
          </a:p>
          <a:p>
            <a:pPr marL="0" indent="0">
              <a:buNone/>
            </a:pP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class Student: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def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init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__(self, name=“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Namey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McNameface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”, id=0):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   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self._name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= name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   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self._id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= id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noname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= Student()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hiro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= Student(“Hiro Nakayama”, 345678901)</a:t>
            </a:r>
          </a:p>
        </p:txBody>
      </p:sp>
    </p:spTree>
    <p:extLst>
      <p:ext uri="{BB962C8B-B14F-4D97-AF65-F5344CB8AC3E}">
        <p14:creationId xmlns:p14="http://schemas.microsoft.com/office/powerpoint/2010/main" val="1820186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Inheritancce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know what it means and why it is useful.</a:t>
            </a:r>
          </a:p>
          <a:p>
            <a:r>
              <a:rPr lang="en-US" dirty="0" smtClean="0"/>
              <a:t>You should know how you code it up.</a:t>
            </a:r>
          </a:p>
          <a:p>
            <a:r>
              <a:rPr lang="en-US" dirty="0" smtClean="0"/>
              <a:t>Know how to call the super-class constructor.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80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that will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Assignment statements</a:t>
            </a:r>
          </a:p>
          <a:p>
            <a:r>
              <a:rPr lang="en-US" dirty="0" smtClean="0"/>
              <a:t>Arithmetic expressions</a:t>
            </a:r>
          </a:p>
          <a:p>
            <a:r>
              <a:rPr lang="en-US" dirty="0" smtClean="0"/>
              <a:t>For loops, with range()</a:t>
            </a:r>
          </a:p>
          <a:p>
            <a:r>
              <a:rPr lang="en-US" dirty="0" smtClean="0"/>
              <a:t>Function definitions</a:t>
            </a:r>
          </a:p>
          <a:p>
            <a:r>
              <a:rPr lang="en-US" dirty="0" smtClean="0"/>
              <a:t>Function calls and method calls.</a:t>
            </a:r>
          </a:p>
          <a:p>
            <a:r>
              <a:rPr lang="en-US" dirty="0" smtClean="0"/>
              <a:t>Accumulator pattern</a:t>
            </a:r>
          </a:p>
          <a:p>
            <a:r>
              <a:rPr lang="en-US" dirty="0" err="1" smtClean="0"/>
              <a:t>boolean</a:t>
            </a:r>
            <a:r>
              <a:rPr lang="en-US" dirty="0" smtClean="0"/>
              <a:t> expressions</a:t>
            </a:r>
          </a:p>
          <a:p>
            <a:r>
              <a:rPr lang="en-US" dirty="0" smtClean="0"/>
              <a:t>while loops</a:t>
            </a:r>
          </a:p>
          <a:p>
            <a:r>
              <a:rPr lang="en-US" dirty="0" smtClean="0"/>
              <a:t>if statements, if-else, if-</a:t>
            </a:r>
            <a:r>
              <a:rPr lang="en-US" dirty="0" err="1" smtClean="0"/>
              <a:t>elif</a:t>
            </a:r>
            <a:r>
              <a:rPr lang="en-US" dirty="0" smtClean="0"/>
              <a:t>-else, etc.</a:t>
            </a:r>
          </a:p>
          <a:p>
            <a:r>
              <a:rPr lang="en-US" dirty="0" smtClean="0"/>
              <a:t>creating lists, indexing, slicing, searching with “in”, appending.</a:t>
            </a:r>
          </a:p>
          <a:p>
            <a:r>
              <a:rPr lang="en-US" dirty="0" smtClean="0"/>
              <a:t>tuples: creating, indexing, assigning.</a:t>
            </a:r>
          </a:p>
          <a:p>
            <a:r>
              <a:rPr lang="en-US" dirty="0" smtClean="0"/>
              <a:t>strings: creating, indexing, concatenating, etc.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class definitions</a:t>
            </a:r>
          </a:p>
          <a:p>
            <a:r>
              <a:rPr lang="en-US" dirty="0" smtClean="0"/>
              <a:t>Object-oriented programming terminology:</a:t>
            </a:r>
          </a:p>
          <a:p>
            <a:pPr lvl="1"/>
            <a:r>
              <a:rPr lang="en-US" dirty="0" smtClean="0"/>
              <a:t>classes, objects, instances, subclass, superclass, instance variable, attribute, method, self, is-a, has-a, inherits, constructor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Implementing __str__, __init__, __add__, etc.</a:t>
            </a:r>
            <a:endParaRPr lang="en-US" dirty="0" smtClean="0"/>
          </a:p>
          <a:p>
            <a:r>
              <a:rPr lang="en-US" dirty="0" smtClean="0"/>
              <a:t>Ability to follow logic of code.</a:t>
            </a:r>
          </a:p>
          <a:p>
            <a:r>
              <a:rPr lang="is-IS" dirty="0" smtClean="0"/>
              <a:t>mutable/immutable types.</a:t>
            </a:r>
          </a:p>
          <a:p>
            <a:r>
              <a:rPr lang="is-IS" dirty="0" smtClean="0"/>
              <a:t>Optional parameters with default values.</a:t>
            </a:r>
          </a:p>
          <a:p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143846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Statements, Arithmetic Expr.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variable-on-left = expression-on-right</a:t>
            </a:r>
          </a:p>
          <a:p>
            <a:r>
              <a:rPr lang="en-US" dirty="0" smtClean="0"/>
              <a:t>variable must have proper format: letters, digits, underscores not starting with digit.</a:t>
            </a:r>
          </a:p>
          <a:p>
            <a:endParaRPr lang="en-US" dirty="0"/>
          </a:p>
          <a:p>
            <a:r>
              <a:rPr lang="en-US" dirty="0" smtClean="0"/>
              <a:t>value + value, or</a:t>
            </a:r>
          </a:p>
          <a:p>
            <a:pPr lvl="1"/>
            <a:r>
              <a:rPr lang="en-US" dirty="0" smtClean="0"/>
              <a:t>-, *, /, //, %, **</a:t>
            </a:r>
          </a:p>
          <a:p>
            <a:pPr lvl="1"/>
            <a:r>
              <a:rPr lang="en-US" dirty="0" smtClean="0"/>
              <a:t>produces an integer or float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9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loops and range()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 err="1" smtClean="0"/>
              <a:t>loopVar</a:t>
            </a:r>
            <a:r>
              <a:rPr lang="en-US" dirty="0" smtClean="0"/>
              <a:t> in sequence:</a:t>
            </a:r>
            <a:br>
              <a:rPr lang="en-US" dirty="0" smtClean="0"/>
            </a:br>
            <a:r>
              <a:rPr lang="en-US" dirty="0" smtClean="0"/>
              <a:t>    statements (aka body)</a:t>
            </a:r>
          </a:p>
          <a:p>
            <a:r>
              <a:rPr lang="en-US" dirty="0" err="1" smtClean="0"/>
              <a:t>loopVar</a:t>
            </a:r>
            <a:r>
              <a:rPr lang="en-US" dirty="0" smtClean="0"/>
              <a:t> is set to first item in the sequence, then 2</a:t>
            </a:r>
            <a:r>
              <a:rPr lang="en-US" baseline="30000" dirty="0" smtClean="0"/>
              <a:t>nd</a:t>
            </a:r>
            <a:r>
              <a:rPr lang="en-US" dirty="0" smtClean="0"/>
              <a:t> item, then 3</a:t>
            </a:r>
            <a:r>
              <a:rPr lang="en-US" baseline="30000" dirty="0" smtClean="0"/>
              <a:t>rd</a:t>
            </a:r>
            <a:r>
              <a:rPr lang="en-US" dirty="0" smtClean="0"/>
              <a:t>, etc.</a:t>
            </a:r>
          </a:p>
          <a:p>
            <a:endParaRPr lang="en-US" dirty="0"/>
          </a:p>
          <a:p>
            <a:r>
              <a:rPr lang="en-US" dirty="0" smtClean="0"/>
              <a:t>range(start, stop, step):</a:t>
            </a:r>
          </a:p>
          <a:p>
            <a:pPr lvl="1"/>
            <a:r>
              <a:rPr lang="en-US" dirty="0" smtClean="0"/>
              <a:t>generates a sequence of integers starting at </a:t>
            </a:r>
            <a:r>
              <a:rPr lang="en-US" i="1" dirty="0" smtClean="0"/>
              <a:t>start</a:t>
            </a:r>
            <a:r>
              <a:rPr lang="en-US" dirty="0" smtClean="0"/>
              <a:t>, and stopping before </a:t>
            </a:r>
            <a:r>
              <a:rPr lang="en-US" i="1" dirty="0" smtClean="0"/>
              <a:t>stop</a:t>
            </a:r>
            <a:r>
              <a:rPr lang="en-US" dirty="0" smtClean="0"/>
              <a:t>, going up by </a:t>
            </a:r>
            <a:r>
              <a:rPr lang="en-US" i="1" dirty="0" smtClean="0"/>
              <a:t>step</a:t>
            </a:r>
            <a:r>
              <a:rPr lang="en-US" dirty="0" smtClean="0"/>
              <a:t> each time.</a:t>
            </a:r>
          </a:p>
          <a:p>
            <a:pPr lvl="1"/>
            <a:r>
              <a:rPr lang="en-US" dirty="0" smtClean="0"/>
              <a:t>start is optional: uses 0.</a:t>
            </a:r>
          </a:p>
          <a:p>
            <a:pPr lvl="1"/>
            <a:r>
              <a:rPr lang="en-US" dirty="0" smtClean="0"/>
              <a:t>step is optional: uses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01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Item-based vs. index-based loops.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item in sequence:    (e.g., list or string)</a:t>
            </a:r>
          </a:p>
          <a:p>
            <a:r>
              <a:rPr lang="en-US" dirty="0" smtClean="0"/>
              <a:t>item will refer to the item in the sequence each time.</a:t>
            </a:r>
          </a:p>
          <a:p>
            <a:r>
              <a:rPr lang="en-US" dirty="0" smtClean="0"/>
              <a:t>Won’t be able to tell where in the sequence the item is.</a:t>
            </a:r>
          </a:p>
          <a:p>
            <a:endParaRPr lang="en-US" dirty="0"/>
          </a:p>
          <a:p>
            <a:r>
              <a:rPr lang="en-US" dirty="0" smtClean="0"/>
              <a:t>for </a:t>
            </a:r>
            <a:r>
              <a:rPr lang="en-US" dirty="0" err="1" smtClean="0"/>
              <a:t>idx</a:t>
            </a:r>
            <a:r>
              <a:rPr lang="en-US" dirty="0" smtClean="0"/>
              <a:t> in range(</a:t>
            </a:r>
            <a:r>
              <a:rPr lang="en-US" dirty="0" err="1" smtClean="0"/>
              <a:t>len</a:t>
            </a:r>
            <a:r>
              <a:rPr lang="en-US" dirty="0" smtClean="0"/>
              <a:t>(sequence)):</a:t>
            </a:r>
          </a:p>
          <a:p>
            <a:r>
              <a:rPr lang="en-US" dirty="0" smtClean="0"/>
              <a:t>range(</a:t>
            </a:r>
            <a:r>
              <a:rPr lang="en-US" dirty="0" err="1" smtClean="0"/>
              <a:t>len</a:t>
            </a:r>
            <a:r>
              <a:rPr lang="en-US" dirty="0" smtClean="0"/>
              <a:t>(sequence)) converts sequence into a list of indices to index into the sequence from beginning to end.</a:t>
            </a:r>
          </a:p>
          <a:p>
            <a:r>
              <a:rPr lang="en-US" dirty="0" smtClean="0"/>
              <a:t>use sequence[</a:t>
            </a:r>
            <a:r>
              <a:rPr lang="en-US" dirty="0" err="1" smtClean="0"/>
              <a:t>idx</a:t>
            </a:r>
            <a:r>
              <a:rPr lang="en-US" dirty="0" smtClean="0"/>
              <a:t>] in the loop.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calling a function, you have to define it.</a:t>
            </a:r>
          </a:p>
          <a:p>
            <a:r>
              <a:rPr lang="en-US" dirty="0" smtClean="0"/>
              <a:t>Functions usually return a computed value.</a:t>
            </a:r>
          </a:p>
          <a:p>
            <a:pPr lvl="1"/>
            <a:r>
              <a:rPr lang="en-US" dirty="0" smtClean="0"/>
              <a:t>Or don’t, but make the Scribbler move, or print something.</a:t>
            </a:r>
          </a:p>
          <a:p>
            <a:r>
              <a:rPr lang="en-US" dirty="0" smtClean="0"/>
              <a:t>You must either store the result or print it or use it for something!</a:t>
            </a:r>
          </a:p>
          <a:p>
            <a:r>
              <a:rPr lang="en-US" dirty="0" smtClean="0"/>
              <a:t>e.g.,  y = sin(x) is good.    sin(x) is not useful.</a:t>
            </a:r>
          </a:p>
          <a:p>
            <a:r>
              <a:rPr lang="en-US" dirty="0" smtClean="0"/>
              <a:t>When calling a function, you are passing </a:t>
            </a:r>
            <a:r>
              <a:rPr lang="en-US" i="1" dirty="0" smtClean="0"/>
              <a:t>values</a:t>
            </a:r>
            <a:r>
              <a:rPr lang="en-US" dirty="0" smtClean="0"/>
              <a:t> in.  The function refers to those values with its parameters.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1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funcName</a:t>
            </a:r>
            <a:r>
              <a:rPr lang="en-US" dirty="0" smtClean="0"/>
              <a:t>(parameter-list):</a:t>
            </a:r>
            <a:br>
              <a:rPr lang="en-US" dirty="0" smtClean="0"/>
            </a:br>
            <a:r>
              <a:rPr lang="en-US" dirty="0" smtClean="0"/>
              <a:t>    statements  (body of the function)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parameters must be legal identifiers (like variables).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parameters refer to the </a:t>
            </a:r>
            <a:r>
              <a:rPr lang="en-US" i="1" dirty="0" smtClean="0"/>
              <a:t>values</a:t>
            </a:r>
            <a:r>
              <a:rPr lang="en-US" dirty="0" smtClean="0"/>
              <a:t> being passed in from the caller.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statements compute some value.  May use temporary variables.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usually </a:t>
            </a:r>
            <a:r>
              <a:rPr lang="en-US" i="1" dirty="0" smtClean="0"/>
              <a:t>return</a:t>
            </a:r>
            <a:r>
              <a:rPr lang="en-US" dirty="0" smtClean="0"/>
              <a:t> some computed value at the end.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parameters and variables defined in the function do not exist after the function call returns.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48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Very common pattern in programming, with this general format:</a:t>
            </a:r>
            <a:br>
              <a:rPr lang="en-US" dirty="0" smtClean="0"/>
            </a:br>
            <a:r>
              <a:rPr lang="en-US" dirty="0" err="1" smtClean="0"/>
              <a:t>accVar</a:t>
            </a:r>
            <a:r>
              <a:rPr lang="en-US" dirty="0" smtClean="0"/>
              <a:t> = 0    (or [ ]   or 1  or “”)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err="1" smtClean="0"/>
              <a:t>loopVar</a:t>
            </a:r>
            <a:r>
              <a:rPr lang="en-US" dirty="0" smtClean="0"/>
              <a:t> in sequence:</a:t>
            </a:r>
            <a:br>
              <a:rPr lang="en-US" dirty="0" smtClean="0"/>
            </a:br>
            <a:r>
              <a:rPr lang="en-US" dirty="0" smtClean="0"/>
              <a:t>    if something(</a:t>
            </a:r>
            <a:r>
              <a:rPr lang="en-US" dirty="0" err="1" smtClean="0"/>
              <a:t>loopVar</a:t>
            </a:r>
            <a:r>
              <a:rPr lang="en-US" dirty="0" smtClean="0"/>
              <a:t>):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dirty="0" err="1" smtClean="0"/>
              <a:t>accVar</a:t>
            </a:r>
            <a:r>
              <a:rPr lang="en-US" dirty="0" smtClean="0"/>
              <a:t> = </a:t>
            </a:r>
            <a:r>
              <a:rPr lang="en-US" dirty="0" err="1" smtClean="0"/>
              <a:t>accVar</a:t>
            </a:r>
            <a:r>
              <a:rPr lang="en-US" dirty="0" smtClean="0"/>
              <a:t> </a:t>
            </a:r>
            <a:r>
              <a:rPr lang="en-US" dirty="0" err="1" smtClean="0"/>
              <a:t>someoperator</a:t>
            </a:r>
            <a:r>
              <a:rPr lang="en-US" dirty="0" smtClean="0"/>
              <a:t> </a:t>
            </a:r>
            <a:r>
              <a:rPr lang="en-US" dirty="0" err="1" smtClean="0"/>
              <a:t>loopVar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# e.g., </a:t>
            </a:r>
            <a:r>
              <a:rPr lang="en-US" dirty="0" err="1" smtClean="0"/>
              <a:t>accVar</a:t>
            </a:r>
            <a:r>
              <a:rPr lang="en-US" dirty="0" smtClean="0"/>
              <a:t> = </a:t>
            </a:r>
            <a:r>
              <a:rPr lang="en-US" dirty="0" err="1" smtClean="0"/>
              <a:t>accVar</a:t>
            </a:r>
            <a:r>
              <a:rPr lang="en-US" dirty="0" smtClean="0"/>
              <a:t> + </a:t>
            </a:r>
            <a:r>
              <a:rPr lang="en-US" dirty="0" err="1" smtClean="0"/>
              <a:t>loopVar</a:t>
            </a:r>
            <a:endParaRPr lang="en-US" dirty="0" smtClean="0"/>
          </a:p>
          <a:p>
            <a:r>
              <a:rPr lang="en-US" dirty="0" smtClean="0"/>
              <a:t>Example: given list of values, create a string that has all of the values concatenated together: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def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stringify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aList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pPr marL="0" indent="0">
              <a:buNone/>
            </a:pP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 res = “”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for item in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aList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    res = res +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(item)</a:t>
            </a:r>
          </a:p>
          <a:p>
            <a:pPr marL="0" indent="0">
              <a:buNone/>
            </a:pP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   return res</a:t>
            </a:r>
            <a:endParaRPr lang="en-US" sz="24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096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415</TotalTime>
  <Words>1280</Words>
  <Application>Microsoft Macintosh PowerPoint</Application>
  <PresentationFormat>Widescreen</PresentationFormat>
  <Paragraphs>172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Corbel</vt:lpstr>
      <vt:lpstr>Courier</vt:lpstr>
      <vt:lpstr>Arial</vt:lpstr>
      <vt:lpstr>Parallax</vt:lpstr>
      <vt:lpstr>CS-104 Final Exam Review</vt:lpstr>
      <vt:lpstr>Overview</vt:lpstr>
      <vt:lpstr>Topics that will be covered</vt:lpstr>
      <vt:lpstr>Assignment Statements, Arithmetic Expr.</vt:lpstr>
      <vt:lpstr>For loops and range()</vt:lpstr>
      <vt:lpstr>Item-based vs. index-based loops.</vt:lpstr>
      <vt:lpstr>Functions</vt:lpstr>
      <vt:lpstr>Function definitions</vt:lpstr>
      <vt:lpstr>Accumulator pattern</vt:lpstr>
      <vt:lpstr>Boolean expressions</vt:lpstr>
      <vt:lpstr>while loops</vt:lpstr>
      <vt:lpstr>break and continue</vt:lpstr>
      <vt:lpstr>if statements</vt:lpstr>
      <vt:lpstr>Lists</vt:lpstr>
      <vt:lpstr>Lists (continued)</vt:lpstr>
      <vt:lpstr>Tuples</vt:lpstr>
      <vt:lpstr>strings</vt:lpstr>
      <vt:lpstr>classes</vt:lpstr>
      <vt:lpstr>getters, setters</vt:lpstr>
      <vt:lpstr>self</vt:lpstr>
      <vt:lpstr>Overriding built-in functionality</vt:lpstr>
      <vt:lpstr>Optional parameters with default values</vt:lpstr>
      <vt:lpstr>Inheritancce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CS-104 Final Exam Review</dc:title>
  <dc:creator>Victor Norman</dc:creator>
  <cp:lastModifiedBy>Victor Norman</cp:lastModifiedBy>
  <cp:revision>24</cp:revision>
  <dcterms:created xsi:type="dcterms:W3CDTF">2016-12-05T16:47:20Z</dcterms:created>
  <dcterms:modified xsi:type="dcterms:W3CDTF">2016-12-06T16:26:01Z</dcterms:modified>
</cp:coreProperties>
</file>